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5e3e9c74a3b4ebb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5e3e9c74a3b4ebb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5e3e9c74a3b4ebb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5e3e9c74a3b4ebb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5e3e9c74a3b4ebb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5e3e9c74a3b4ebb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5e3e9c74a3b4ebb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5e3e9c74a3b4ebb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5e3e9c74a3b4ebb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5e3e9c74a3b4ebb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5e3e9c74a3b4ebb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5e3e9c74a3b4ebb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-677333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Зеленоград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13752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Двухдневный тур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3" y="2167875"/>
            <a:ext cx="3523700" cy="267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5150" y="2167875"/>
            <a:ext cx="3897151" cy="267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237600" y="417421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Отель: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Benedict Hotel&amp;SPA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389600"/>
            <a:ext cx="2659800" cy="34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Категория: </a:t>
            </a:r>
            <a:r>
              <a:rPr lang="ru"/>
              <a:t>4 звезды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•  Местоположение: Хорошо расположен относительно центрально</a:t>
            </a:r>
            <a:r>
              <a:rPr lang="ru"/>
              <a:t>й части города и основных транспортных артерий.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•  Преимущества: Комфортабельные номера, наличие завтрака, бесплатный Wi-Fi, возможность организации конференц-зала для вводной лекции/брифинга, удобная парковка для автобуса.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9170" y="1173125"/>
            <a:ext cx="5369426" cy="348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Транспорт </a:t>
            </a:r>
            <a:endParaRPr/>
          </a:p>
        </p:txBody>
      </p:sp>
      <p:sp>
        <p:nvSpPr>
          <p:cNvPr id="70" name="Google Shape;70;p1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Заказной </a:t>
            </a:r>
            <a:r>
              <a:rPr lang="ru"/>
              <a:t>автобус 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1299" y="478925"/>
            <a:ext cx="3584574" cy="4185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152576" y="159851"/>
            <a:ext cx="2808000" cy="82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Питание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984550"/>
            <a:ext cx="4044900" cy="38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1 день: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  •  Обед: В кафе/ресторане в центре города или рядом с одним из технологических парков. Примеры: «Лаундж-кафе "Московка"»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  •  Ужин: В ресторане отеля или в одном из городских ресторанов, предлагающих современную кухню. Например, ресторан "Пражский" или "Ферма".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 2 день: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  •  Завтрак: В отеле (включен).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  •  Обед: В кафе/ресторане по маршруту экскурсии (например, возле мемориальных комплексов или парка).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6994" y="960463"/>
            <a:ext cx="3809375" cy="322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Экскурсии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День 1: "Наукоград: От Истории к Инновациям"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7"/>
          <p:cNvSpPr txBox="1"/>
          <p:nvPr>
            <p:ph idx="2" type="body"/>
          </p:nvPr>
        </p:nvSpPr>
        <p:spPr>
          <a:xfrm>
            <a:off x="311700" y="1931400"/>
            <a:ext cx="379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День 2: "Зеленый пояс Славы и Отдыха"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600" y="661263"/>
            <a:ext cx="3928306" cy="382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600" y="2571750"/>
            <a:ext cx="2952625" cy="2107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Цена и </a:t>
            </a:r>
            <a:r>
              <a:rPr lang="ru"/>
              <a:t>заработок с тура</a:t>
            </a:r>
            <a:endParaRPr/>
          </a:p>
        </p:txBody>
      </p:sp>
      <p:sp>
        <p:nvSpPr>
          <p:cNvPr id="93" name="Google Shape;93;p1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•   Количество туристов: 10 человек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•   Размещение: DBL (двухместное)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•   Продолжительность: 2 дня / 1 ночь</a:t>
            </a:r>
            <a:endParaRPr/>
          </a:p>
        </p:txBody>
      </p:sp>
      <p:sp>
        <p:nvSpPr>
          <p:cNvPr id="94" name="Google Shape;94;p18"/>
          <p:cNvSpPr txBox="1"/>
          <p:nvPr>
            <p:ph idx="2" type="body"/>
          </p:nvPr>
        </p:nvSpPr>
        <p:spPr>
          <a:xfrm>
            <a:off x="4870375" y="555450"/>
            <a:ext cx="4045200" cy="40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7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Итоговая розничная цена для потребителя: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 18 115 руб. за 1 туриста (при двухместном размещении).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Заработок с тура (для туроператора, на группу 10 человек):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Чистая прибыль туроператора с 1 туриста: 2 657 руб.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 Общая прибыль с группы (10 человек): 2 657 руб. * 10 = 26 570 руб.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863" y="152400"/>
            <a:ext cx="8568275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