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128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2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3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1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15102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8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02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4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8708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0ED31C-21E5-4C2F-9095-DCFF0663FBEC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CB9DE4-C10C-42AC-B446-10262CFEE0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61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35D69-BF5B-49DD-1759-D65B310B5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Тур по камчатке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51A5BA-7815-C9D6-A127-D3B2CBF92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Шапочанский ТИМУР группа отг-511</a:t>
            </a:r>
          </a:p>
        </p:txBody>
      </p:sp>
      <p:pic>
        <p:nvPicPr>
          <p:cNvPr id="7" name="Рисунок 6" descr="Горы со сплошной заливкой">
            <a:extLst>
              <a:ext uri="{FF2B5EF4-FFF2-40B4-BE49-F238E27FC236}">
                <a16:creationId xmlns:a16="http://schemas.microsoft.com/office/drawing/2014/main" id="{D057D202-BA56-BC3E-DF7C-28386A82E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025" y="723900"/>
            <a:ext cx="22193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7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41B5B-97BF-CF17-B6AB-F0F7639F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953" y="133350"/>
            <a:ext cx="10178322" cy="746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Вкратце о важном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1B5C2D-3F4D-6693-6052-1EEFE387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53" y="1090352"/>
            <a:ext cx="10178322" cy="544379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i="0" dirty="0">
                <a:solidFill>
                  <a:schemeClr val="tx1"/>
                </a:solidFill>
                <a:effectLst/>
                <a:latin typeface="quote-cjk-patch"/>
              </a:rPr>
              <a:t>1. Цена тура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quote-cjk-patch"/>
              </a:rPr>
              <a:t>: 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quote-cjk-patch"/>
              </a:rPr>
              <a:t>150.000 тыс. рублей ( на двоих)</a:t>
            </a:r>
          </a:p>
          <a:p>
            <a:pPr marL="0" indent="0">
              <a:buNone/>
            </a:pPr>
            <a:r>
              <a:rPr lang="ru-RU" sz="2400" b="1" i="0" dirty="0">
                <a:solidFill>
                  <a:schemeClr val="tx1"/>
                </a:solidFill>
                <a:effectLst/>
                <a:latin typeface="quote-cjk-patch"/>
              </a:rPr>
              <a:t>2. Проживание: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quote-cjk-patch"/>
              </a:rPr>
              <a:t> 4 ночи в </a:t>
            </a:r>
            <a:r>
              <a:rPr lang="en-US" sz="2400" b="1" i="0" dirty="0">
                <a:solidFill>
                  <a:srgbClr val="1F1F1F"/>
                </a:solidFill>
                <a:effectLst/>
                <a:latin typeface="Google Sans"/>
              </a:rPr>
              <a:t>Bay House</a:t>
            </a:r>
            <a:r>
              <a:rPr lang="ru-RU" sz="2400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quote-cjk-patch"/>
              </a:rPr>
              <a:t>(2-местный номер с удобствами).</a:t>
            </a:r>
          </a:p>
          <a:p>
            <a:pPr marL="0" indent="0" algn="l">
              <a:buNone/>
            </a:pPr>
            <a:r>
              <a:rPr lang="ru-RU" sz="2400" b="1" i="0" dirty="0">
                <a:solidFill>
                  <a:schemeClr val="tx1"/>
                </a:solidFill>
                <a:effectLst/>
                <a:latin typeface="quote-cjk-patch"/>
              </a:rPr>
              <a:t>3. Питание: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quote-cjk-patch"/>
              </a:rPr>
              <a:t> Бесплатный завтрак, 3 ужина, ланч-боксы на все активные дни.</a:t>
            </a:r>
          </a:p>
          <a:p>
            <a:pPr marL="0" indent="0" algn="l">
              <a:buNone/>
            </a:pPr>
            <a:r>
              <a:rPr lang="ru-RU" sz="2400" b="1" i="0" dirty="0">
                <a:solidFill>
                  <a:schemeClr val="tx1"/>
                </a:solidFill>
                <a:effectLst/>
                <a:latin typeface="quote-cjk-patch"/>
              </a:rPr>
              <a:t>4. Трансферы: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quote-cjk-patch"/>
              </a:rPr>
              <a:t> аэропорт – отель – аэропорт, на экскурсии.</a:t>
            </a:r>
          </a:p>
          <a:p>
            <a:pPr marL="0" indent="0" algn="l">
              <a:buNone/>
            </a:pPr>
            <a:r>
              <a:rPr lang="ru-RU" sz="2400" b="1" i="0" dirty="0">
                <a:solidFill>
                  <a:schemeClr val="tx1"/>
                </a:solidFill>
                <a:effectLst/>
                <a:latin typeface="quote-cjk-patch"/>
              </a:rPr>
              <a:t>5. Экскурсии с гидом:</a:t>
            </a:r>
            <a:endParaRPr lang="ru-RU" sz="2400" b="0" i="0" dirty="0">
              <a:solidFill>
                <a:schemeClr val="tx1"/>
              </a:solidFill>
              <a:effectLst/>
              <a:latin typeface="quote-cjk-patch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quote-cjk-patch"/>
              </a:rPr>
              <a:t>Морская прогулка.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quote-cjk-patch"/>
              </a:rPr>
              <a:t>Восхождение на Авачинский вулкан.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sz="2400" b="0" i="0" dirty="0">
                <a:solidFill>
                  <a:schemeClr val="tx1"/>
                </a:solidFill>
                <a:effectLst/>
                <a:latin typeface="quote-cjk-patch"/>
              </a:rPr>
              <a:t>Джип-тур на Мутновский вулкан.</a:t>
            </a:r>
          </a:p>
          <a:p>
            <a:pPr marL="0" indent="0" algn="l">
              <a:buNone/>
            </a:pPr>
            <a:r>
              <a:rPr lang="ru-RU" sz="2400" b="1" i="0" dirty="0">
                <a:solidFill>
                  <a:schemeClr val="tx1"/>
                </a:solidFill>
                <a:effectLst/>
                <a:latin typeface="quote-cjk-patch"/>
              </a:rPr>
              <a:t>6. Снаряжение: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quote-cjk-patch"/>
              </a:rPr>
              <a:t> Каски (для вулкана), снегоходные костюмы (для моря).</a:t>
            </a:r>
          </a:p>
          <a:p>
            <a:pPr marL="0" indent="0" algn="l">
              <a:buNone/>
            </a:pPr>
            <a:r>
              <a:rPr lang="ru-RU" sz="2400" b="1" dirty="0">
                <a:solidFill>
                  <a:schemeClr val="tx1"/>
                </a:solidFill>
                <a:latin typeface="quote-cjk-patch"/>
              </a:rPr>
              <a:t>7. Р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quote-cjk-patch"/>
              </a:rPr>
              <a:t>азрешения: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quote-cjk-patch"/>
              </a:rPr>
              <a:t> Вход в природный парк «Вулканы Камчатки».</a:t>
            </a:r>
            <a:endParaRPr lang="ru-RU" sz="2400" b="1" dirty="0">
              <a:solidFill>
                <a:schemeClr val="tx1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234501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AEEA1-4A56-22FB-D4CC-08C54E36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186144"/>
            <a:ext cx="10178322" cy="792002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Отель </a:t>
            </a:r>
            <a:r>
              <a:rPr lang="en-US" sz="6000" b="1" i="0" dirty="0">
                <a:solidFill>
                  <a:srgbClr val="1F1F1F"/>
                </a:solidFill>
                <a:effectLst/>
                <a:latin typeface="Google Sans"/>
              </a:rPr>
              <a:t>Bay</a:t>
            </a:r>
            <a:r>
              <a:rPr lang="en-US" sz="6000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en-US" sz="6000" b="1" i="0" dirty="0">
                <a:solidFill>
                  <a:srgbClr val="1F1F1F"/>
                </a:solidFill>
                <a:effectLst/>
                <a:latin typeface="Google Sans"/>
              </a:rPr>
              <a:t>House</a:t>
            </a:r>
            <a:endParaRPr lang="ru-RU" sz="6000" b="1" dirty="0"/>
          </a:p>
        </p:txBody>
      </p:sp>
      <p:pic>
        <p:nvPicPr>
          <p:cNvPr id="13" name="Объект 12" descr="Изображение выглядит как на открытом воздухе, небо, строительство, дерево">
            <a:extLst>
              <a:ext uri="{FF2B5EF4-FFF2-40B4-BE49-F238E27FC236}">
                <a16:creationId xmlns:a16="http://schemas.microsoft.com/office/drawing/2014/main" id="{92C2C974-C2D5-1315-4C5F-77D088752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27" y="3932519"/>
            <a:ext cx="4107000" cy="273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Изображение выглядит как в помещении, стена, гостиница, сцена">
            <a:extLst>
              <a:ext uri="{FF2B5EF4-FFF2-40B4-BE49-F238E27FC236}">
                <a16:creationId xmlns:a16="http://schemas.microsoft.com/office/drawing/2014/main" id="{F81ED214-4981-8D1C-F00A-4EB1D4513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4387"/>
            <a:ext cx="571500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Изображение выглядит как вода, окно, небо, озеро">
            <a:extLst>
              <a:ext uri="{FF2B5EF4-FFF2-40B4-BE49-F238E27FC236}">
                <a16:creationId xmlns:a16="http://schemas.microsoft.com/office/drawing/2014/main" id="{D7085BE4-CB47-7EA4-6F7E-2C4CEA299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203">
            <a:off x="1952697" y="1277268"/>
            <a:ext cx="3501397" cy="261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F205F8-2170-EA38-B5BA-24376B7975D4}"/>
              </a:ext>
            </a:extLst>
          </p:cNvPr>
          <p:cNvSpPr txBox="1"/>
          <p:nvPr/>
        </p:nvSpPr>
        <p:spPr>
          <a:xfrm>
            <a:off x="6651534" y="4610100"/>
            <a:ext cx="3834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oogle Sans"/>
              </a:rPr>
              <a:t>Бесплатный завтрак.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oogle Sans"/>
              </a:rPr>
              <a:t>Общая кухня.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oogle Sans"/>
              </a:rPr>
              <a:t>Сауна и терраса.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oogle Sans"/>
              </a:rPr>
              <a:t>Круглосуточная стойка регистрации.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effectLst/>
                <a:latin typeface="Google Sans"/>
              </a:rPr>
              <a:t>Wi</a:t>
            </a:r>
            <a:r>
              <a:rPr lang="ru-RU" b="0" i="0" dirty="0">
                <a:effectLst/>
                <a:latin typeface="Google Sans"/>
              </a:rPr>
              <a:t>-Fi.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Google Sans"/>
              </a:rPr>
              <a:t>Сувенирный магазин.</a:t>
            </a:r>
          </a:p>
        </p:txBody>
      </p:sp>
    </p:spTree>
    <p:extLst>
      <p:ext uri="{BB962C8B-B14F-4D97-AF65-F5344CB8AC3E}">
        <p14:creationId xmlns:p14="http://schemas.microsoft.com/office/powerpoint/2010/main" val="310853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04205-9E9B-A23F-6F46-F54245FD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4063272" cy="1492132"/>
          </a:xfrm>
        </p:spPr>
        <p:txBody>
          <a:bodyPr/>
          <a:lstStyle/>
          <a:p>
            <a:r>
              <a:rPr lang="ru-RU" dirty="0"/>
              <a:t>программа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DB1B00-FDF8-FE84-C393-1CBF74313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2075"/>
            <a:ext cx="5463447" cy="51135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День 1: Прибытие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Прилет, трансфер в гостиницу в Петропавловске-Камчатском. Самостоятельная прогулка к набережной. Акклиматизация.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1" i="0" dirty="0">
              <a:solidFill>
                <a:schemeClr val="tx1"/>
              </a:solidFill>
              <a:effectLst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День 2: Морской сафари-тур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Активность: 6-7 часов на катере в Тихом океане.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Что увидите: Киты (горбачи), сивучи, нерпы, птичьи базары (</a:t>
            </a:r>
            <a:r>
              <a:rPr lang="ru-RU" b="1" i="0" dirty="0" err="1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топорки</a:t>
            </a:r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), скалы «Три Брата».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Включено: Обед-уха на катере, спецодежда.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1" i="0" dirty="0">
              <a:solidFill>
                <a:schemeClr val="tx1"/>
              </a:solidFill>
              <a:effectLst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День 3: Восхождение на Авачинский вулкан</a:t>
            </a:r>
          </a:p>
          <a:p>
            <a:pPr algn="l"/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Сложность</a:t>
            </a:r>
            <a:r>
              <a:rPr lang="en-US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: </a:t>
            </a:r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Средняя, необходима спец. подготовка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Активность: 8-10 часов пешего треккинга.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Что будет: Подъем на высоту 2741 м, вид в активный кратер, панорама на Корякский вулкан и океан.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Изображение выглядит как беспозвоночный, на открытом воздухе, морепродукты, оз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6B31466-EC74-6621-E514-A036EFB35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07" y="1509021"/>
            <a:ext cx="2409824" cy="240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млекопитающее, на открытом воздухе, морской лев, камен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A2CC6F-9E24-AC9E-F15B-A30997AF5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228820"/>
            <a:ext cx="2738007" cy="179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на открытом воздухе, небо, гора, приклю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D0C894-A89D-D84D-8353-06719B477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07" y="2276475"/>
            <a:ext cx="271780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на открытом воздухе, небо, гора, люди">
            <a:extLst>
              <a:ext uri="{FF2B5EF4-FFF2-40B4-BE49-F238E27FC236}">
                <a16:creationId xmlns:a16="http://schemas.microsoft.com/office/drawing/2014/main" id="{758CC93A-A4ED-DF80-3803-15993C2D9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4314825"/>
            <a:ext cx="3491606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72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а открытом воздухе, колесо, транспортное средство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C572B8-0118-ADF0-FBD8-D83C3529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87" y="128587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3C7F9C5-A1EE-8625-AFC3-581B892A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853" y="609601"/>
            <a:ext cx="5987322" cy="5803392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chemeClr val="tx1"/>
                </a:solidFill>
                <a:effectLst/>
                <a:latin typeface="quote-cjk-patch"/>
                <a:ea typeface="ADLaM Display" panose="02010000000000000000" pitchFamily="2" charset="0"/>
                <a:cs typeface="ADLaM Display" panose="02010000000000000000" pitchFamily="2" charset="0"/>
              </a:rPr>
              <a:t>День 4: Джип-тур к </a:t>
            </a:r>
            <a:r>
              <a:rPr lang="ru-RU" b="1" i="0" dirty="0" err="1">
                <a:solidFill>
                  <a:schemeClr val="tx1"/>
                </a:solidFill>
                <a:effectLst/>
                <a:latin typeface="quote-cjk-patch"/>
                <a:ea typeface="ADLaM Display" panose="02010000000000000000" pitchFamily="2" charset="0"/>
                <a:cs typeface="ADLaM Display" panose="02010000000000000000" pitchFamily="2" charset="0"/>
              </a:rPr>
              <a:t>Мутновскому</a:t>
            </a:r>
            <a:r>
              <a:rPr lang="ru-RU" b="1" i="0" dirty="0">
                <a:solidFill>
                  <a:schemeClr val="tx1"/>
                </a:solidFill>
                <a:effectLst/>
                <a:latin typeface="quote-cjk-patch"/>
                <a:ea typeface="ADLaM Display" panose="02010000000000000000" pitchFamily="2" charset="0"/>
                <a:cs typeface="ADLaM Display" panose="02010000000000000000" pitchFamily="2" charset="0"/>
              </a:rPr>
              <a:t> вулкану</a:t>
            </a:r>
            <a:endParaRPr lang="ru-RU" b="0" i="0" dirty="0">
              <a:solidFill>
                <a:schemeClr val="tx1"/>
              </a:solidFill>
              <a:effectLst/>
              <a:latin typeface="quote-cjk-patch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latin typeface="quote-cjk-patch"/>
                <a:ea typeface="ADLaM Display" panose="02010000000000000000" pitchFamily="2" charset="0"/>
                <a:cs typeface="ADLaM Display" panose="02010000000000000000" pitchFamily="2" charset="0"/>
              </a:rPr>
              <a:t>Активность:</a:t>
            </a:r>
            <a:r>
              <a:rPr lang="ru-RU" b="0" i="0" dirty="0">
                <a:solidFill>
                  <a:schemeClr val="tx1"/>
                </a:solidFill>
                <a:effectLst/>
                <a:latin typeface="quote-cjk-patch"/>
                <a:ea typeface="ADLaM Display" panose="02010000000000000000" pitchFamily="2" charset="0"/>
                <a:cs typeface="ADLaM Display" panose="02010000000000000000" pitchFamily="2" charset="0"/>
              </a:rPr>
              <a:t> Поездка на внедорожнике + треккинг 3-4 часа.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latin typeface="quote-cjk-patch"/>
                <a:ea typeface="ADLaM Display" panose="02010000000000000000" pitchFamily="2" charset="0"/>
                <a:cs typeface="ADLaM Display" panose="02010000000000000000" pitchFamily="2" charset="0"/>
              </a:rPr>
              <a:t>Что увидите:</a:t>
            </a:r>
            <a:r>
              <a:rPr lang="ru-RU" b="0" i="0" dirty="0">
                <a:solidFill>
                  <a:schemeClr val="tx1"/>
                </a:solidFill>
                <a:effectLst/>
                <a:latin typeface="quote-cjk-patch"/>
                <a:ea typeface="ADLaM Display" panose="02010000000000000000" pitchFamily="2" charset="0"/>
                <a:cs typeface="ADLaM Display" panose="02010000000000000000" pitchFamily="2" charset="0"/>
              </a:rPr>
              <a:t> Фумарольные поля (выходы вулканических газов), серные отложения, инопланетные ландшафты. Без восхождения на вершину, но максимальное приближение к активной зоне.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chemeClr val="tx1"/>
              </a:solidFill>
              <a:effectLst/>
              <a:latin typeface="quote-cjk-patch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/>
            <a:r>
              <a:rPr lang="ru-RU" b="1" i="0" dirty="0">
                <a:solidFill>
                  <a:schemeClr val="tx1"/>
                </a:solidFill>
                <a:effectLst/>
                <a:latin typeface="quote-cjk-patch"/>
                <a:ea typeface="ADLaM Display" panose="02010000000000000000" pitchFamily="2" charset="0"/>
                <a:cs typeface="ADLaM Display" panose="02010000000000000000" pitchFamily="2" charset="0"/>
              </a:rPr>
              <a:t>День 5: Отдых и вылет</a:t>
            </a:r>
            <a:endParaRPr lang="ru-RU" b="0" i="0" dirty="0">
              <a:solidFill>
                <a:schemeClr val="tx1"/>
              </a:solidFill>
              <a:effectLst/>
              <a:latin typeface="quote-cjk-patch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/>
                </a:solidFill>
                <a:effectLst/>
                <a:latin typeface="quote-cjk-patch"/>
                <a:ea typeface="ADLaM Display" panose="02010000000000000000" pitchFamily="2" charset="0"/>
                <a:cs typeface="ADLaM Display" panose="02010000000000000000" pitchFamily="2" charset="0"/>
              </a:rPr>
              <a:t>Посещение термальных источников в Паратунке (1.5-2 часа). Трансфер в аэропорт.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5" name="Рисунок 4" descr="Изображение выглядит как на открытом воздухе, природа, небо, облак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690687-86AC-2DB0-32CC-5F0AD520E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17" y="1638241"/>
            <a:ext cx="2697480" cy="257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на открытом воздухе, Наземный транспорт, транспортное средство, ш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CDCDB78-7269-58B3-EF97-14C988B8F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87" y="4231768"/>
            <a:ext cx="3276600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9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99FF0B8-5A5E-B5DF-4FA0-494E693D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09651"/>
            <a:ext cx="3510822" cy="3419474"/>
          </a:xfrm>
        </p:spPr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quote-cjk-patch"/>
                <a:ea typeface="ADLaM Display" panose="02010000000000000000" pitchFamily="2" charset="0"/>
                <a:cs typeface="ADLaM Display" panose="02010000000000000000" pitchFamily="2" charset="0"/>
              </a:rPr>
              <a:t> Этот тур — показывает все красоты Камчатки. За 5 дней вы получите три главные активности: океан, восхождение на один вулкан и посещение другого, более активного. Без долгих переездов и с максимальной отдачей.</a:t>
            </a:r>
            <a:endParaRPr lang="ru-RU" dirty="0">
              <a:solidFill>
                <a:schemeClr val="tx1"/>
              </a:solidFill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7" name="Рисунок 6" descr="Изображение выглядит как природа, на открытом воздухе, небо, пейз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DB366ED-5A82-C4F6-55A6-FB04E2830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30" y="28576"/>
            <a:ext cx="5328096" cy="332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пейзаж, на открытом воздухе, небо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7BF90F-7CAB-6F1D-94A9-FF4E6FD5C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28" y="3503718"/>
            <a:ext cx="5829300" cy="3179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Горы со сплошной заливкой">
            <a:extLst>
              <a:ext uri="{FF2B5EF4-FFF2-40B4-BE49-F238E27FC236}">
                <a16:creationId xmlns:a16="http://schemas.microsoft.com/office/drawing/2014/main" id="{993CE8AB-09C9-D991-20AD-4D36B6DC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1628" y="247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2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618CEC-1A43-3840-A0EA-D011B2B54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628" y="1632204"/>
            <a:ext cx="10178322" cy="1139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ea typeface="ADLaM Display" panose="02010000000000000000" pitchFamily="2" charset="0"/>
                <a:cs typeface="ADLaM Display" panose="02010000000000000000" pitchFamily="2" charset="0"/>
              </a:rPr>
              <a:t>СПАСИБО ЗА ВНИМАНЕ!</a:t>
            </a:r>
          </a:p>
        </p:txBody>
      </p:sp>
    </p:spTree>
    <p:extLst>
      <p:ext uri="{BB962C8B-B14F-4D97-AF65-F5344CB8AC3E}">
        <p14:creationId xmlns:p14="http://schemas.microsoft.com/office/powerpoint/2010/main" val="377125761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259</TotalTime>
  <Words>349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ADLaM Display</vt:lpstr>
      <vt:lpstr>Arial</vt:lpstr>
      <vt:lpstr>Corbel</vt:lpstr>
      <vt:lpstr>Gill Sans MT</vt:lpstr>
      <vt:lpstr>Google Sans</vt:lpstr>
      <vt:lpstr>Impact</vt:lpstr>
      <vt:lpstr>quote-cjk-patch</vt:lpstr>
      <vt:lpstr>Эмблема</vt:lpstr>
      <vt:lpstr>Тур по камчатке</vt:lpstr>
      <vt:lpstr>Вкратце о важном</vt:lpstr>
      <vt:lpstr>Отель Bay House</vt:lpstr>
      <vt:lpstr>программа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тима</dc:creator>
  <cp:lastModifiedBy>тима</cp:lastModifiedBy>
  <cp:revision>1</cp:revision>
  <dcterms:created xsi:type="dcterms:W3CDTF">2025-10-16T16:30:16Z</dcterms:created>
  <dcterms:modified xsi:type="dcterms:W3CDTF">2025-10-16T20:49:25Z</dcterms:modified>
</cp:coreProperties>
</file>